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oumo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oumo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 Id="rId3" Type="http://schemas.openxmlformats.org/officeDocument/2006/relationships/hyperlink" Target="https://twitter.com/SLIC1991" TargetMode="External"/><Relationship Id="rId4" Type="http://schemas.openxmlformats.org/officeDocument/2006/relationships/hyperlink" Target="https://www.facebook.com/ScottishLibraries/" TargetMode="External"/><Relationship Id="rId5" Type="http://schemas.openxmlformats.org/officeDocument/2006/relationships/hyperlink" Target="https://www.linkedin.com/company/scottishlibraries" TargetMode="External"/><Relationship Id="rId6" Type="http://schemas.openxmlformats.org/officeDocument/2006/relationships/hyperlink" Target="https://www.instagram.com/scottishlibraries/"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 Id="rId3" Type="http://schemas.openxmlformats.org/officeDocument/2006/relationships/hyperlink" Target="https://twitter.com/SLIC1991" TargetMode="External"/><Relationship Id="rId4" Type="http://schemas.openxmlformats.org/officeDocument/2006/relationships/hyperlink" Target="https://www.facebook.com/ScottishLibraries/" TargetMode="External"/><Relationship Id="rId5" Type="http://schemas.openxmlformats.org/officeDocument/2006/relationships/hyperlink" Target="https://www.linkedin.com/company/scottishlibraries" TargetMode="External"/><Relationship Id="rId6" Type="http://schemas.openxmlformats.org/officeDocument/2006/relationships/hyperlink" Target="https://www.instagram.com/scottishlibraries/"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eg"/><Relationship Id="rId3" Type="http://schemas.openxmlformats.org/officeDocument/2006/relationships/hyperlink" Target="https://twitter.com/SLIC1991" TargetMode="External"/><Relationship Id="rId4" Type="http://schemas.openxmlformats.org/officeDocument/2006/relationships/hyperlink" Target="https://www.facebook.com/ScottishLibraries/" TargetMode="External"/><Relationship Id="rId5" Type="http://schemas.openxmlformats.org/officeDocument/2006/relationships/hyperlink" Target="https://www.linkedin.com/company/scottishlibraries" TargetMode="External"/><Relationship Id="rId6" Type="http://schemas.openxmlformats.org/officeDocument/2006/relationships/hyperlink" Target="https://www.instagram.com/scottishlibraries/"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 Id="rId3" Type="http://schemas.openxmlformats.org/officeDocument/2006/relationships/hyperlink" Target="http://www.scottishlibraries.org/media/2343/slic-libraries-on-the-move-report.pdf" TargetMode="External"/><Relationship Id="rId4" Type="http://schemas.openxmlformats.org/officeDocument/2006/relationships/hyperlink" Target="http://www.scottishlibraries.org/media/3462/slic-public-library-strategydigital_final.pdf" TargetMode="External"/><Relationship Id="rId5" Type="http://schemas.openxmlformats.org/officeDocument/2006/relationships/hyperlink" Target="http://www.scottishlibraries.org/media/2110/vibrant-libraries-thriving-schools.pdf"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Mobile Libraries Day 2023 For PPT.jpg" descr="Mobile Libraries Day 2023 For PPT.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10.jpg" descr="p10.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3" name="Pamela Tulloch, chief executive of the Scottish Library…"/>
          <p:cNvSpPr txBox="1"/>
          <p:nvPr/>
        </p:nvSpPr>
        <p:spPr>
          <a:xfrm>
            <a:off x="12109160" y="3184587"/>
            <a:ext cx="11600773" cy="8007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b="1" sz="2700">
                <a:solidFill>
                  <a:srgbClr val="000000"/>
                </a:solidFill>
                <a:latin typeface="Arial"/>
                <a:ea typeface="Arial"/>
                <a:cs typeface="Arial"/>
                <a:sym typeface="Arial"/>
              </a:defRPr>
            </a:pPr>
            <a:r>
              <a:t>Pamela Tulloch, chief executive of the Scottish Library </a:t>
            </a:r>
          </a:p>
          <a:p>
            <a:pPr algn="l">
              <a:lnSpc>
                <a:spcPct val="120000"/>
              </a:lnSpc>
              <a:defRPr b="1" sz="2700">
                <a:solidFill>
                  <a:srgbClr val="000000"/>
                </a:solidFill>
                <a:latin typeface="Arial"/>
                <a:ea typeface="Arial"/>
                <a:cs typeface="Arial"/>
                <a:sym typeface="Arial"/>
              </a:defRPr>
            </a:pPr>
            <a:r>
              <a:t>&amp; Information Council (SLIC), said:</a:t>
            </a:r>
          </a:p>
          <a:p>
            <a:pPr algn="l">
              <a:lnSpc>
                <a:spcPct val="120000"/>
              </a:lnSpc>
              <a:defRPr i="1" sz="2700">
                <a:solidFill>
                  <a:srgbClr val="000000"/>
                </a:solidFill>
                <a:latin typeface="Arial"/>
                <a:ea typeface="Arial"/>
                <a:cs typeface="Arial"/>
                <a:sym typeface="Arial"/>
              </a:defRPr>
            </a:pPr>
            <a:r>
              <a:t>“Mobile library services play an important role in supporting people and communities across Scotland. From offering equal access to information and resources to tackling social isolation, our mobile libraries are lifeline services for remote and rural communities, particularly for people who may find it difficult to get to their local library building.</a:t>
            </a:r>
          </a:p>
          <a:p>
            <a:pPr algn="l">
              <a:lnSpc>
                <a:spcPct val="120000"/>
              </a:lnSpc>
              <a:defRPr i="1" sz="2700">
                <a:solidFill>
                  <a:srgbClr val="000000"/>
                </a:solidFill>
                <a:latin typeface="Arial"/>
                <a:ea typeface="Arial"/>
                <a:cs typeface="Arial"/>
                <a:sym typeface="Arial"/>
              </a:defRPr>
            </a:pPr>
          </a:p>
          <a:p>
            <a:pPr algn="l">
              <a:lnSpc>
                <a:spcPct val="120000"/>
              </a:lnSpc>
              <a:defRPr i="1" sz="2700">
                <a:solidFill>
                  <a:srgbClr val="000000"/>
                </a:solidFill>
                <a:latin typeface="Arial"/>
                <a:ea typeface="Arial"/>
                <a:cs typeface="Arial"/>
                <a:sym typeface="Arial"/>
              </a:defRPr>
            </a:pPr>
            <a:r>
              <a:t>“They are vital services which are greatly valued by our members – and that’s why it’s important we come together to celebrate Mobile Libraries Day on 15 November to highlight their impact and value, and ensure they remain a core part of our offering. </a:t>
            </a:r>
          </a:p>
          <a:p>
            <a:pPr algn="l">
              <a:lnSpc>
                <a:spcPct val="120000"/>
              </a:lnSpc>
              <a:defRPr i="1" sz="2700">
                <a:solidFill>
                  <a:srgbClr val="000000"/>
                </a:solidFill>
                <a:latin typeface="Arial"/>
                <a:ea typeface="Arial"/>
                <a:cs typeface="Arial"/>
                <a:sym typeface="Arial"/>
              </a:defRPr>
            </a:pPr>
          </a:p>
          <a:p>
            <a:pPr algn="l">
              <a:lnSpc>
                <a:spcPct val="120000"/>
              </a:lnSpc>
              <a:defRPr i="1" sz="2700">
                <a:solidFill>
                  <a:srgbClr val="000000"/>
                </a:solidFill>
                <a:latin typeface="Arial"/>
                <a:ea typeface="Arial"/>
                <a:cs typeface="Arial"/>
                <a:sym typeface="Arial"/>
              </a:defRPr>
            </a:pPr>
            <a:r>
              <a:t>“Mobile libraries promote inclusivity, literacy and community engagement, and contribute towards overall economic, health and social wellbeing, so whatever your age or ability, we hope you’ll take this opportunity to find out more about your local services and rediscover the joy of reading.”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Mobile Libraries Day 2023 For PPT11.jpg" descr="Mobile Libraries Day 2023 For PPT1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p12.jpg" descr="p1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8" name="@SLIC1991"/>
          <p:cNvSpPr txBox="1"/>
          <p:nvPr/>
        </p:nvSpPr>
        <p:spPr>
          <a:xfrm>
            <a:off x="16353366" y="6933043"/>
            <a:ext cx="1853419"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3" invalidUrl="" action="" tgtFrame="" tooltip="" history="1" highlightClick="0" endSnd="0"/>
              </a:defRPr>
            </a:lvl1pPr>
          </a:lstStyle>
          <a:p>
            <a:pPr>
              <a:defRPr u="none"/>
            </a:pPr>
            <a:r>
              <a:rPr u="sng">
                <a:hlinkClick r:id="rId3" invalidUrl="" action="" tgtFrame="" tooltip="" history="1" highlightClick="0" endSnd="0"/>
              </a:rPr>
              <a:t>@SLIC1991</a:t>
            </a:r>
          </a:p>
        </p:txBody>
      </p:sp>
      <p:sp>
        <p:nvSpPr>
          <p:cNvPr id="179" name="/scottishlibraries"/>
          <p:cNvSpPr txBox="1"/>
          <p:nvPr/>
        </p:nvSpPr>
        <p:spPr>
          <a:xfrm>
            <a:off x="14621933" y="7895863"/>
            <a:ext cx="2655232"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4" invalidUrl="" action="" tgtFrame="" tooltip="" history="1" highlightClick="0" endSnd="0"/>
              </a:defRPr>
            </a:lvl1pPr>
          </a:lstStyle>
          <a:p>
            <a:pPr>
              <a:defRPr u="none"/>
            </a:pPr>
            <a:r>
              <a:rPr u="sng">
                <a:hlinkClick r:id="rId4" invalidUrl="" action="" tgtFrame="" tooltip="" history="1" highlightClick="0" endSnd="0"/>
              </a:rPr>
              <a:t>/scottishlibraries</a:t>
            </a:r>
          </a:p>
        </p:txBody>
      </p:sp>
      <p:sp>
        <p:nvSpPr>
          <p:cNvPr id="180" name="/scottishlibraries"/>
          <p:cNvSpPr txBox="1"/>
          <p:nvPr/>
        </p:nvSpPr>
        <p:spPr>
          <a:xfrm>
            <a:off x="14372166" y="8377273"/>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5" invalidUrl="" action="" tgtFrame="" tooltip="" history="1" highlightClick="0" endSnd="0"/>
              </a:defRPr>
            </a:lvl1pPr>
          </a:lstStyle>
          <a:p>
            <a:pPr>
              <a:defRPr u="none"/>
            </a:pPr>
            <a:r>
              <a:rPr u="sng">
                <a:hlinkClick r:id="rId5" invalidUrl="" action="" tgtFrame="" tooltip="" history="1" highlightClick="0" endSnd="0"/>
              </a:rPr>
              <a:t>/scottishlibraries</a:t>
            </a:r>
          </a:p>
        </p:txBody>
      </p:sp>
      <p:sp>
        <p:nvSpPr>
          <p:cNvPr id="181" name="/scottishlibraries"/>
          <p:cNvSpPr txBox="1"/>
          <p:nvPr/>
        </p:nvSpPr>
        <p:spPr>
          <a:xfrm>
            <a:off x="14621933" y="7414453"/>
            <a:ext cx="2655232"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6" invalidUrl="" action="" tgtFrame="" tooltip="" history="1" highlightClick="0" endSnd="0"/>
              </a:defRPr>
            </a:lvl1pPr>
          </a:lstStyle>
          <a:p>
            <a:pPr>
              <a:defRPr u="none"/>
            </a:pPr>
            <a:r>
              <a:rPr u="sng">
                <a:hlinkClick r:id="rId6" invalidUrl="" action="" tgtFrame="" tooltip="" history="1" highlightClick="0" endSnd="0"/>
              </a:rPr>
              <a:t>/scottishlibraries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Mobile Libraries Day 2023 For PPT13.jpg" descr="Mobile Libraries Day 2023 For PPT1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Mobile Libraries Day 2023 For PPT14.jpg" descr="Mobile Libraries Day 2023 For PPT1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6" name="It’s back and bigger than ever! 👋 #MobileLibrariesDay2023 is coming and we can’t wait to showcase our  services 🚚. Join us in celebrating on 15 November as part of #BookWeekScotland 🥳📖."/>
          <p:cNvSpPr txBox="1"/>
          <p:nvPr/>
        </p:nvSpPr>
        <p:spPr>
          <a:xfrm>
            <a:off x="3619500" y="4934103"/>
            <a:ext cx="14885039" cy="95219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It’s back and bigger than ever! </a:t>
            </a:r>
            <a:r>
              <a:rPr sz="2200">
                <a:latin typeface="Apple Color Emoji"/>
                <a:ea typeface="Apple Color Emoji"/>
                <a:cs typeface="Apple Color Emoji"/>
                <a:sym typeface="Apple Color Emoji"/>
              </a:rPr>
              <a:t>👋</a:t>
            </a:r>
            <a:r>
              <a:rPr>
                <a:latin typeface="Arial"/>
                <a:ea typeface="Arial"/>
                <a:cs typeface="Arial"/>
                <a:sym typeface="Arial"/>
              </a:rPr>
              <a:t> #MobileLibrariesDay2023 is coming and we can’t wait to showcase our </a:t>
            </a:r>
            <a:br>
              <a:rPr>
                <a:latin typeface="Arial"/>
                <a:ea typeface="Arial"/>
                <a:cs typeface="Arial"/>
                <a:sym typeface="Arial"/>
              </a:rPr>
            </a:br>
            <a:r>
              <a:rPr>
                <a:latin typeface="Arial"/>
                <a:ea typeface="Arial"/>
                <a:cs typeface="Arial"/>
                <a:sym typeface="Arial"/>
              </a:rPr>
              <a:t>services </a:t>
            </a:r>
            <a:r>
              <a:rPr sz="2200">
                <a:latin typeface="Apple Color Emoji"/>
                <a:ea typeface="Apple Color Emoji"/>
                <a:cs typeface="Apple Color Emoji"/>
                <a:sym typeface="Apple Color Emoji"/>
              </a:rPr>
              <a:t>🚚</a:t>
            </a:r>
            <a:r>
              <a:rPr>
                <a:latin typeface="Arial"/>
                <a:ea typeface="Arial"/>
                <a:cs typeface="Arial"/>
                <a:sym typeface="Arial"/>
              </a:rPr>
              <a:t>. Join us in celebrating on 15 November as part of #BookWeekScotland </a:t>
            </a:r>
            <a:r>
              <a:rPr sz="2200">
                <a:latin typeface="Apple Color Emoji"/>
                <a:ea typeface="Apple Color Emoji"/>
                <a:cs typeface="Apple Color Emoji"/>
                <a:sym typeface="Apple Color Emoji"/>
              </a:rPr>
              <a:t>🥳📖</a:t>
            </a:r>
            <a:r>
              <a:t>.</a:t>
            </a:r>
          </a:p>
        </p:txBody>
      </p:sp>
      <p:sp>
        <p:nvSpPr>
          <p:cNvPr id="187" name="Our mobile libraries have been very busy this year, with [NUMBER] mobile libraries making [NUMBER] stops so far!…"/>
          <p:cNvSpPr txBox="1"/>
          <p:nvPr/>
        </p:nvSpPr>
        <p:spPr>
          <a:xfrm>
            <a:off x="3619500" y="5972460"/>
            <a:ext cx="16418422" cy="13392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Arial"/>
                <a:ea typeface="Arial"/>
                <a:cs typeface="Arial"/>
                <a:sym typeface="Arial"/>
              </a:defRPr>
            </a:pPr>
            <a:r>
              <a:t>Our mobile libraries have been very busy this year, with </a:t>
            </a:r>
            <a:r>
              <a:rPr>
                <a:solidFill>
                  <a:srgbClr val="FF6600"/>
                </a:solidFill>
              </a:rPr>
              <a:t>[NUMBER]</a:t>
            </a:r>
            <a:r>
              <a:t> mobile libraries making </a:t>
            </a:r>
            <a:r>
              <a:rPr>
                <a:solidFill>
                  <a:srgbClr val="FF6600"/>
                </a:solidFill>
              </a:rPr>
              <a:t>[NUMBER]</a:t>
            </a:r>
            <a:r>
              <a:t> stops so far! </a:t>
            </a:r>
          </a:p>
          <a:p>
            <a:pPr algn="l" defTabSz="457200">
              <a:lnSpc>
                <a:spcPct val="120000"/>
              </a:lnSpc>
              <a:defRPr sz="2500">
                <a:solidFill>
                  <a:srgbClr val="000000"/>
                </a:solidFill>
                <a:latin typeface="Arial"/>
                <a:ea typeface="Arial"/>
                <a:cs typeface="Arial"/>
                <a:sym typeface="Arial"/>
              </a:defRPr>
            </a:pPr>
            <a:r>
              <a:t>Why not join us on board? Our full timetable is available here so you can find the stop nearest to you: </a:t>
            </a:r>
            <a:r>
              <a:rPr>
                <a:solidFill>
                  <a:srgbClr val="FF6600"/>
                </a:solidFill>
              </a:rPr>
              <a:t>[link to </a:t>
            </a:r>
            <a:endParaRPr>
              <a:solidFill>
                <a:srgbClr val="FF6600"/>
              </a:solidFill>
            </a:endParaRPr>
          </a:p>
          <a:p>
            <a:pPr algn="l" defTabSz="457200">
              <a:lnSpc>
                <a:spcPct val="120000"/>
              </a:lnSpc>
              <a:defRPr sz="2500">
                <a:solidFill>
                  <a:srgbClr val="000000"/>
                </a:solidFill>
                <a:latin typeface="Arial"/>
                <a:ea typeface="Arial"/>
                <a:cs typeface="Arial"/>
                <a:sym typeface="Arial"/>
              </a:defRPr>
            </a:pPr>
            <a:r>
              <a:rPr>
                <a:solidFill>
                  <a:srgbClr val="FF6600"/>
                </a:solidFill>
              </a:rPr>
              <a:t>timetable]</a:t>
            </a:r>
            <a:r>
              <a:t> #MobileLibrariesDay2023</a:t>
            </a:r>
          </a:p>
        </p:txBody>
      </p:sp>
      <p:sp>
        <p:nvSpPr>
          <p:cNvPr id="188" name="What better way to relax than putting up your feet and enjoying a good book? 📖 Why not pay a visit to your…"/>
          <p:cNvSpPr txBox="1"/>
          <p:nvPr/>
        </p:nvSpPr>
        <p:spPr>
          <a:xfrm>
            <a:off x="3619500" y="7435005"/>
            <a:ext cx="15992091" cy="13920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Arial"/>
                <a:ea typeface="Arial"/>
                <a:cs typeface="Arial"/>
                <a:sym typeface="Arial"/>
              </a:defRPr>
            </a:pPr>
            <a:r>
              <a:t>What better way to relax than putting up your feet and enjoying a good book? </a:t>
            </a:r>
            <a:r>
              <a:rPr sz="2200"/>
              <a:t>📖</a:t>
            </a:r>
            <a:r>
              <a:t> Why not pay a visit to your </a:t>
            </a:r>
          </a:p>
          <a:p>
            <a:pPr algn="l" defTabSz="457200">
              <a:lnSpc>
                <a:spcPct val="120000"/>
              </a:lnSpc>
              <a:defRPr sz="2500">
                <a:solidFill>
                  <a:srgbClr val="000000"/>
                </a:solidFill>
                <a:latin typeface="Arial"/>
                <a:ea typeface="Arial"/>
                <a:cs typeface="Arial"/>
                <a:sym typeface="Arial"/>
              </a:defRPr>
            </a:pPr>
            <a:r>
              <a:t>nearest mobile library this #MobileLibrariesDay2023. We’ve created the perfect place for you to unwind and read </a:t>
            </a:r>
          </a:p>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a chapter, or ten! </a:t>
            </a:r>
            <a:r>
              <a:rPr sz="2200">
                <a:latin typeface="Apple Color Emoji"/>
                <a:ea typeface="Apple Color Emoji"/>
                <a:cs typeface="Apple Color Emoji"/>
                <a:sym typeface="Apple Color Emoji"/>
              </a:rPr>
              <a:t>📚🚚</a:t>
            </a:r>
          </a:p>
        </p:txBody>
      </p:sp>
      <p:sp>
        <p:nvSpPr>
          <p:cNvPr id="189" name="#MobileLibrariesDay2023 is right around the corner on 15 November and we’re looking forward to celebrating with…"/>
          <p:cNvSpPr txBox="1"/>
          <p:nvPr/>
        </p:nvSpPr>
        <p:spPr>
          <a:xfrm>
            <a:off x="3619500" y="8888546"/>
            <a:ext cx="16209752" cy="9233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Arial"/>
                <a:ea typeface="Arial"/>
                <a:cs typeface="Arial"/>
                <a:sym typeface="Arial"/>
              </a:defRPr>
            </a:pPr>
            <a:r>
              <a:t>#MobileLibrariesDay2023 is right around the corner on 15 November and we’re looking forward to celebrating with </a:t>
            </a:r>
          </a:p>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you! </a:t>
            </a:r>
            <a:r>
              <a:rPr sz="2200">
                <a:latin typeface="Apple Color Emoji"/>
                <a:ea typeface="Apple Color Emoji"/>
                <a:cs typeface="Apple Color Emoji"/>
                <a:sym typeface="Apple Color Emoji"/>
              </a:rPr>
              <a:t>📚🚚</a:t>
            </a:r>
            <a:r>
              <a:rPr>
                <a:latin typeface="Arial"/>
                <a:ea typeface="Arial"/>
                <a:cs typeface="Arial"/>
                <a:sym typeface="Arial"/>
              </a:rPr>
              <a:t> Want to know when we will be nearby? Find our full route here: </a:t>
            </a:r>
            <a:r>
              <a:rPr>
                <a:solidFill>
                  <a:srgbClr val="FF6600"/>
                </a:solidFill>
                <a:latin typeface="Arial"/>
                <a:ea typeface="Arial"/>
                <a:cs typeface="Arial"/>
                <a:sym typeface="Arial"/>
              </a:rPr>
              <a:t>[link to timetable]</a:t>
            </a:r>
          </a:p>
        </p:txBody>
      </p:sp>
      <p:sp>
        <p:nvSpPr>
          <p:cNvPr id="190" name="Join us on Wednesday (15 November) to show your support for #MobileLibrariesDay2023! Pop down to your…"/>
          <p:cNvSpPr txBox="1"/>
          <p:nvPr/>
        </p:nvSpPr>
        <p:spPr>
          <a:xfrm>
            <a:off x="3619500" y="9924205"/>
            <a:ext cx="15871205" cy="9233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Arial"/>
                <a:ea typeface="Arial"/>
                <a:cs typeface="Arial"/>
                <a:sym typeface="Arial"/>
              </a:defRPr>
            </a:pPr>
            <a:r>
              <a:t>Join us on Wednesday (15 November) to show your support for #MobileLibrariesDay2023! Pop down to your </a:t>
            </a:r>
          </a:p>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nearest mobile library stop to relax, unwind and get lost in your favourite book </a:t>
            </a:r>
            <a:r>
              <a:rPr sz="2200">
                <a:latin typeface="Apple Color Emoji"/>
                <a:ea typeface="Apple Color Emoji"/>
                <a:cs typeface="Apple Color Emoji"/>
                <a:sym typeface="Apple Color Emoji"/>
              </a:rPr>
              <a:t>📚🚚💭</a:t>
            </a:r>
            <a:r>
              <a:rPr>
                <a:latin typeface="Arial"/>
                <a:ea typeface="Arial"/>
                <a:cs typeface="Arial"/>
                <a:sym typeface="Arial"/>
              </a:rPr>
              <a:t> we’d love to see you there!</a:t>
            </a:r>
          </a:p>
        </p:txBody>
      </p:sp>
      <p:sp>
        <p:nvSpPr>
          <p:cNvPr id="191" name="@SLIC1991"/>
          <p:cNvSpPr txBox="1"/>
          <p:nvPr/>
        </p:nvSpPr>
        <p:spPr>
          <a:xfrm>
            <a:off x="20307300" y="5409043"/>
            <a:ext cx="1853419"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3" invalidUrl="" action="" tgtFrame="" tooltip="" history="1" highlightClick="0" endSnd="0"/>
              </a:defRPr>
            </a:lvl1pPr>
          </a:lstStyle>
          <a:p>
            <a:pPr>
              <a:defRPr u="none"/>
            </a:pPr>
            <a:r>
              <a:rPr u="sng">
                <a:hlinkClick r:id="rId3" invalidUrl="" action="" tgtFrame="" tooltip="" history="1" highlightClick="0" endSnd="0"/>
              </a:rPr>
              <a:t>@SLIC1991</a:t>
            </a:r>
          </a:p>
        </p:txBody>
      </p:sp>
      <p:sp>
        <p:nvSpPr>
          <p:cNvPr id="192" name="/scottishlibraries"/>
          <p:cNvSpPr txBox="1"/>
          <p:nvPr/>
        </p:nvSpPr>
        <p:spPr>
          <a:xfrm>
            <a:off x="20307300" y="7901286"/>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4" invalidUrl="" action="" tgtFrame="" tooltip="" history="1" highlightClick="0" endSnd="0"/>
              </a:defRPr>
            </a:lvl1pPr>
          </a:lstStyle>
          <a:p>
            <a:pPr>
              <a:defRPr u="none"/>
            </a:pPr>
            <a:r>
              <a:rPr u="sng">
                <a:hlinkClick r:id="rId4" invalidUrl="" action="" tgtFrame="" tooltip="" history="1" highlightClick="0" endSnd="0"/>
              </a:rPr>
              <a:t>/scottishlibraries</a:t>
            </a:r>
          </a:p>
        </p:txBody>
      </p:sp>
      <p:sp>
        <p:nvSpPr>
          <p:cNvPr id="193" name="/scottishlibraries"/>
          <p:cNvSpPr txBox="1"/>
          <p:nvPr/>
        </p:nvSpPr>
        <p:spPr>
          <a:xfrm>
            <a:off x="20307300" y="9171286"/>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5" invalidUrl="" action="" tgtFrame="" tooltip="" history="1" highlightClick="0" endSnd="0"/>
              </a:defRPr>
            </a:lvl1pPr>
          </a:lstStyle>
          <a:p>
            <a:pPr>
              <a:defRPr u="none"/>
            </a:pPr>
            <a:r>
              <a:rPr u="sng">
                <a:hlinkClick r:id="rId5" invalidUrl="" action="" tgtFrame="" tooltip="" history="1" highlightClick="0" endSnd="0"/>
              </a:rPr>
              <a:t>/scottishlibraries</a:t>
            </a:r>
          </a:p>
        </p:txBody>
      </p:sp>
      <p:sp>
        <p:nvSpPr>
          <p:cNvPr id="194" name="/scottishlibraries"/>
          <p:cNvSpPr txBox="1"/>
          <p:nvPr/>
        </p:nvSpPr>
        <p:spPr>
          <a:xfrm>
            <a:off x="20320000" y="6669386"/>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6" invalidUrl="" action="" tgtFrame="" tooltip="" history="1" highlightClick="0" endSnd="0"/>
              </a:defRPr>
            </a:lvl1pPr>
          </a:lstStyle>
          <a:p>
            <a:pPr>
              <a:defRPr u="none"/>
            </a:pPr>
            <a:r>
              <a:rPr u="sng">
                <a:hlinkClick r:id="rId6" invalidUrl="" action="" tgtFrame="" tooltip="" history="1" highlightClick="0" endSnd="0"/>
              </a:rPr>
              <a:t>/scottishlibraries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Mobile Libraries Day 2023 For PPT15.jpg" descr="Mobile Libraries Day 2023 For PPT1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7" name="It’s officially #MobileLibrariesDay2023 👏🎉! Our mobile library will be on the road from [TIME] visiting [AREA(S)].…"/>
          <p:cNvSpPr txBox="1"/>
          <p:nvPr/>
        </p:nvSpPr>
        <p:spPr>
          <a:xfrm>
            <a:off x="3619500" y="4946103"/>
            <a:ext cx="15904989" cy="92819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It’s officially #MobileLibrariesDay2023 </a:t>
            </a:r>
            <a:r>
              <a:rPr sz="2200">
                <a:latin typeface="Apple Color Emoji"/>
                <a:ea typeface="Apple Color Emoji"/>
                <a:cs typeface="Apple Color Emoji"/>
                <a:sym typeface="Apple Color Emoji"/>
              </a:rPr>
              <a:t>👏🎉</a:t>
            </a:r>
            <a:r>
              <a:rPr>
                <a:latin typeface="Arial"/>
                <a:ea typeface="Arial"/>
                <a:cs typeface="Arial"/>
                <a:sym typeface="Arial"/>
              </a:rPr>
              <a:t>! Our mobile library will be on the road from </a:t>
            </a:r>
            <a:r>
              <a:rPr>
                <a:solidFill>
                  <a:srgbClr val="FF6600"/>
                </a:solidFill>
                <a:latin typeface="Arial"/>
                <a:ea typeface="Arial"/>
                <a:cs typeface="Arial"/>
                <a:sym typeface="Arial"/>
              </a:rPr>
              <a:t>[TIME]</a:t>
            </a:r>
            <a:r>
              <a:rPr>
                <a:latin typeface="Arial"/>
                <a:ea typeface="Arial"/>
                <a:cs typeface="Arial"/>
                <a:sym typeface="Arial"/>
              </a:rPr>
              <a:t> visiting </a:t>
            </a:r>
            <a:r>
              <a:rPr>
                <a:solidFill>
                  <a:srgbClr val="FF6600"/>
                </a:solidFill>
                <a:latin typeface="Arial"/>
                <a:ea typeface="Arial"/>
                <a:cs typeface="Arial"/>
                <a:sym typeface="Arial"/>
              </a:rPr>
              <a:t>[AREA(S)]</a:t>
            </a:r>
            <a:r>
              <a:rPr>
                <a:latin typeface="Arial"/>
                <a:ea typeface="Arial"/>
                <a:cs typeface="Arial"/>
                <a:sym typeface="Arial"/>
              </a:rPr>
              <a:t>.</a:t>
            </a:r>
            <a:endParaRPr>
              <a:latin typeface="Arial"/>
              <a:ea typeface="Arial"/>
              <a:cs typeface="Arial"/>
              <a:sym typeface="Arial"/>
            </a:endParaRPr>
          </a:p>
          <a:p>
            <a:pPr algn="l" defTabSz="457200">
              <a:lnSpc>
                <a:spcPct val="120000"/>
              </a:lnSpc>
              <a:defRPr sz="2500">
                <a:solidFill>
                  <a:srgbClr val="000000"/>
                </a:solidFill>
                <a:latin typeface="Arial"/>
                <a:ea typeface="Arial"/>
                <a:cs typeface="Arial"/>
                <a:sym typeface="Arial"/>
              </a:defRPr>
            </a:pPr>
            <a:r>
              <a:t>Find out more about your nearest mobile library: </a:t>
            </a:r>
            <a:r>
              <a:rPr>
                <a:solidFill>
                  <a:srgbClr val="FF6600"/>
                </a:solidFill>
              </a:rPr>
              <a:t>[link to timetable]</a:t>
            </a:r>
          </a:p>
        </p:txBody>
      </p:sp>
      <p:sp>
        <p:nvSpPr>
          <p:cNvPr id="198" name="Say hello to [name] 👋! He/she is driving our mobile library this #MobileLibrariesDay2023. Do you want to pay him/…"/>
          <p:cNvSpPr txBox="1"/>
          <p:nvPr/>
        </p:nvSpPr>
        <p:spPr>
          <a:xfrm>
            <a:off x="3619500" y="5991736"/>
            <a:ext cx="16125274" cy="9281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Say hello to </a:t>
            </a:r>
            <a:r>
              <a:rPr>
                <a:solidFill>
                  <a:srgbClr val="FF6600"/>
                </a:solidFill>
                <a:latin typeface="Arial"/>
                <a:ea typeface="Arial"/>
                <a:cs typeface="Arial"/>
                <a:sym typeface="Arial"/>
              </a:rPr>
              <a:t>[name]</a:t>
            </a:r>
            <a:r>
              <a:rPr>
                <a:latin typeface="Arial"/>
                <a:ea typeface="Arial"/>
                <a:cs typeface="Arial"/>
                <a:sym typeface="Arial"/>
              </a:rPr>
              <a:t> </a:t>
            </a:r>
            <a:r>
              <a:rPr sz="2200">
                <a:latin typeface="Apple Color Emoji"/>
                <a:ea typeface="Apple Color Emoji"/>
                <a:cs typeface="Apple Color Emoji"/>
                <a:sym typeface="Apple Color Emoji"/>
              </a:rPr>
              <a:t>👋</a:t>
            </a:r>
            <a:r>
              <a:rPr>
                <a:latin typeface="Arial"/>
                <a:ea typeface="Arial"/>
                <a:cs typeface="Arial"/>
                <a:sym typeface="Arial"/>
              </a:rPr>
              <a:t>! He/she is driving our mobile library this #MobileLibrariesDay2023. Do you want to pay him/</a:t>
            </a:r>
            <a:endParaRPr>
              <a:latin typeface="Arial"/>
              <a:ea typeface="Arial"/>
              <a:cs typeface="Arial"/>
              <a:sym typeface="Arial"/>
            </a:endParaRPr>
          </a:p>
          <a:p>
            <a:pPr algn="l" defTabSz="457200">
              <a:lnSpc>
                <a:spcPct val="120000"/>
              </a:lnSpc>
              <a:defRPr sz="2500">
                <a:solidFill>
                  <a:srgbClr val="000000"/>
                </a:solidFill>
                <a:latin typeface="Arial"/>
                <a:ea typeface="Arial"/>
                <a:cs typeface="Arial"/>
                <a:sym typeface="Arial"/>
              </a:defRPr>
            </a:pPr>
            <a:r>
              <a:t>her a visit? Find your nearest mobile library and come down for a browse and a blether: </a:t>
            </a:r>
            <a:r>
              <a:rPr>
                <a:solidFill>
                  <a:srgbClr val="FF6600"/>
                </a:solidFill>
              </a:rPr>
              <a:t>[link to timetable] </a:t>
            </a:r>
          </a:p>
        </p:txBody>
      </p:sp>
      <p:sp>
        <p:nvSpPr>
          <p:cNvPr id="199" name="There’s still time to visit your nearest mobile library and show support for #MobileLibrariesDay2023 📚🚚.…"/>
          <p:cNvSpPr txBox="1"/>
          <p:nvPr/>
        </p:nvSpPr>
        <p:spPr>
          <a:xfrm>
            <a:off x="3619500" y="7037369"/>
            <a:ext cx="14835442" cy="9281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There’s still time to visit your nearest mobile library and show support for #MobileLibrariesDay2023 </a:t>
            </a:r>
            <a:r>
              <a:rPr sz="2200">
                <a:latin typeface="Apple Color Emoji"/>
                <a:ea typeface="Apple Color Emoji"/>
                <a:cs typeface="Apple Color Emoji"/>
                <a:sym typeface="Apple Color Emoji"/>
              </a:rPr>
              <a:t>📚🚚</a:t>
            </a:r>
            <a:r>
              <a:rPr>
                <a:latin typeface="Arial"/>
                <a:ea typeface="Arial"/>
                <a:cs typeface="Arial"/>
                <a:sym typeface="Arial"/>
              </a:rPr>
              <a:t>. </a:t>
            </a:r>
            <a:endParaRPr>
              <a:latin typeface="Arial"/>
              <a:ea typeface="Arial"/>
              <a:cs typeface="Arial"/>
              <a:sym typeface="Arial"/>
            </a:endParaRPr>
          </a:p>
          <a:p>
            <a:pPr algn="l" defTabSz="457200">
              <a:lnSpc>
                <a:spcPct val="120000"/>
              </a:lnSpc>
              <a:defRPr sz="2500">
                <a:solidFill>
                  <a:srgbClr val="000000"/>
                </a:solidFill>
                <a:latin typeface="Arial"/>
                <a:ea typeface="Arial"/>
                <a:cs typeface="Arial"/>
                <a:sym typeface="Arial"/>
              </a:defRPr>
            </a:pPr>
            <a:r>
              <a:t>Our mobile library will be around until </a:t>
            </a:r>
            <a:r>
              <a:rPr>
                <a:solidFill>
                  <a:srgbClr val="FF6600"/>
                </a:solidFill>
              </a:rPr>
              <a:t>[TIME]</a:t>
            </a:r>
            <a:r>
              <a:t>, giving you plenty of time to join us.  </a:t>
            </a:r>
          </a:p>
        </p:txBody>
      </p:sp>
      <p:sp>
        <p:nvSpPr>
          <p:cNvPr id="200" name="What a day! We want to say a massive thank you to everybody that joined us in celebrating…"/>
          <p:cNvSpPr txBox="1"/>
          <p:nvPr/>
        </p:nvSpPr>
        <p:spPr>
          <a:xfrm>
            <a:off x="3639448" y="8108403"/>
            <a:ext cx="15736473" cy="13920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sz="2500">
                <a:solidFill>
                  <a:srgbClr val="000000"/>
                </a:solidFill>
                <a:latin typeface="Arial"/>
                <a:ea typeface="Arial"/>
                <a:cs typeface="Arial"/>
                <a:sym typeface="Arial"/>
              </a:defRPr>
            </a:pPr>
            <a:r>
              <a:t>What a day! We want to say a massive thank you to everybody that joined us in celebrating </a:t>
            </a:r>
          </a:p>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#MobileLibrariesDay2023 </a:t>
            </a:r>
            <a:r>
              <a:rPr sz="2200">
                <a:latin typeface="Apple Color Emoji"/>
                <a:ea typeface="Apple Color Emoji"/>
                <a:cs typeface="Apple Color Emoji"/>
                <a:sym typeface="Apple Color Emoji"/>
              </a:rPr>
              <a:t>📚🚚</a:t>
            </a:r>
            <a:r>
              <a:rPr>
                <a:latin typeface="Arial"/>
                <a:ea typeface="Arial"/>
                <a:cs typeface="Arial"/>
                <a:sym typeface="Arial"/>
              </a:rPr>
              <a:t>. We loved seeing you visit your local mobile library and get lost in the world of a </a:t>
            </a:r>
            <a:endParaRPr>
              <a:latin typeface="Arial"/>
              <a:ea typeface="Arial"/>
              <a:cs typeface="Arial"/>
              <a:sym typeface="Arial"/>
            </a:endParaRPr>
          </a:p>
          <a:p>
            <a:pPr algn="l" defTabSz="457200">
              <a:lnSpc>
                <a:spcPct val="120000"/>
              </a:lnSpc>
              <a:defRPr sz="2500">
                <a:solidFill>
                  <a:srgbClr val="000000"/>
                </a:solidFill>
                <a:latin typeface="Graphik Light"/>
                <a:ea typeface="Graphik Light"/>
                <a:cs typeface="Graphik Light"/>
                <a:sym typeface="Graphik Light"/>
              </a:defRPr>
            </a:pPr>
            <a:r>
              <a:rPr>
                <a:latin typeface="Arial"/>
                <a:ea typeface="Arial"/>
                <a:cs typeface="Arial"/>
                <a:sym typeface="Arial"/>
              </a:rPr>
              <a:t>good book. We hope to see you soon </a:t>
            </a:r>
            <a:r>
              <a:rPr sz="2200">
                <a:latin typeface="Apple Color Emoji"/>
                <a:ea typeface="Apple Color Emoji"/>
                <a:cs typeface="Apple Color Emoji"/>
                <a:sym typeface="Apple Color Emoji"/>
              </a:rPr>
              <a:t>🎉</a:t>
            </a:r>
          </a:p>
        </p:txBody>
      </p:sp>
      <p:sp>
        <p:nvSpPr>
          <p:cNvPr id="201" name="@SLIC1991"/>
          <p:cNvSpPr txBox="1"/>
          <p:nvPr/>
        </p:nvSpPr>
        <p:spPr>
          <a:xfrm>
            <a:off x="20307300" y="5409043"/>
            <a:ext cx="1853419"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3" invalidUrl="" action="" tgtFrame="" tooltip="" history="1" highlightClick="0" endSnd="0"/>
              </a:defRPr>
            </a:lvl1pPr>
          </a:lstStyle>
          <a:p>
            <a:pPr>
              <a:defRPr u="none"/>
            </a:pPr>
            <a:r>
              <a:rPr u="sng">
                <a:hlinkClick r:id="rId3" invalidUrl="" action="" tgtFrame="" tooltip="" history="1" highlightClick="0" endSnd="0"/>
              </a:rPr>
              <a:t>@SLIC1991</a:t>
            </a:r>
          </a:p>
        </p:txBody>
      </p:sp>
      <p:sp>
        <p:nvSpPr>
          <p:cNvPr id="202" name="/scottishlibraries"/>
          <p:cNvSpPr txBox="1"/>
          <p:nvPr/>
        </p:nvSpPr>
        <p:spPr>
          <a:xfrm>
            <a:off x="20307300" y="7901286"/>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4" invalidUrl="" action="" tgtFrame="" tooltip="" history="1" highlightClick="0" endSnd="0"/>
              </a:defRPr>
            </a:lvl1pPr>
          </a:lstStyle>
          <a:p>
            <a:pPr>
              <a:defRPr u="none"/>
            </a:pPr>
            <a:r>
              <a:rPr u="sng">
                <a:hlinkClick r:id="rId4" invalidUrl="" action="" tgtFrame="" tooltip="" history="1" highlightClick="0" endSnd="0"/>
              </a:rPr>
              <a:t>/scottishlibraries</a:t>
            </a:r>
          </a:p>
        </p:txBody>
      </p:sp>
      <p:sp>
        <p:nvSpPr>
          <p:cNvPr id="203" name="/scottishlibraries"/>
          <p:cNvSpPr txBox="1"/>
          <p:nvPr/>
        </p:nvSpPr>
        <p:spPr>
          <a:xfrm>
            <a:off x="20307300" y="9171286"/>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5" invalidUrl="" action="" tgtFrame="" tooltip="" history="1" highlightClick="0" endSnd="0"/>
              </a:defRPr>
            </a:lvl1pPr>
          </a:lstStyle>
          <a:p>
            <a:pPr>
              <a:defRPr u="none"/>
            </a:pPr>
            <a:r>
              <a:rPr u="sng">
                <a:hlinkClick r:id="rId5" invalidUrl="" action="" tgtFrame="" tooltip="" history="1" highlightClick="0" endSnd="0"/>
              </a:rPr>
              <a:t>/scottishlibraries</a:t>
            </a:r>
          </a:p>
        </p:txBody>
      </p:sp>
      <p:sp>
        <p:nvSpPr>
          <p:cNvPr id="204" name="/scottishlibraries"/>
          <p:cNvSpPr txBox="1"/>
          <p:nvPr/>
        </p:nvSpPr>
        <p:spPr>
          <a:xfrm>
            <a:off x="20320000" y="6669386"/>
            <a:ext cx="2655231" cy="4595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20000"/>
              </a:lnSpc>
              <a:defRPr b="1" sz="2500" u="sng">
                <a:solidFill>
                  <a:srgbClr val="000000"/>
                </a:solidFill>
                <a:latin typeface="Arial"/>
                <a:ea typeface="Arial"/>
                <a:cs typeface="Arial"/>
                <a:sym typeface="Arial"/>
                <a:hlinkClick r:id="rId6" invalidUrl="" action="" tgtFrame="" tooltip="" history="1" highlightClick="0" endSnd="0"/>
              </a:defRPr>
            </a:lvl1pPr>
          </a:lstStyle>
          <a:p>
            <a:pPr>
              <a:defRPr u="none"/>
            </a:pPr>
            <a:r>
              <a:rPr u="sng">
                <a:hlinkClick r:id="rId6" invalidUrl="" action="" tgtFrame="" tooltip="" history="1" highlightClick="0" endSnd="0"/>
              </a:rPr>
              <a:t>/scottishlibraries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Mobile Libraries Day 2023 For PPT16.jpg" descr="Mobile Libraries Day 2023 For PPT1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Mobile Libraries Day 2023 For PPT17.jpg" descr="Mobile Libraries Day 2023 For PPT1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9" name="00"/>
          <p:cNvSpPr txBox="1"/>
          <p:nvPr/>
        </p:nvSpPr>
        <p:spPr>
          <a:xfrm>
            <a:off x="9662752" y="1270742"/>
            <a:ext cx="5058496" cy="5061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0">
                <a:solidFill>
                  <a:srgbClr val="E5B73F"/>
                </a:solidFill>
                <a:latin typeface="Arial"/>
                <a:ea typeface="Arial"/>
                <a:cs typeface="Arial"/>
                <a:sym typeface="Arial"/>
              </a:defRPr>
            </a:lvl1pPr>
          </a:lstStyle>
          <a:p>
            <a:pPr/>
            <a:r>
              <a:t>00</a:t>
            </a:r>
          </a:p>
        </p:txBody>
      </p:sp>
      <p:sp>
        <p:nvSpPr>
          <p:cNvPr id="210" name="Mobile libraries in [insert area]"/>
          <p:cNvSpPr txBox="1"/>
          <p:nvPr/>
        </p:nvSpPr>
        <p:spPr>
          <a:xfrm>
            <a:off x="5687646" y="6313741"/>
            <a:ext cx="13008708" cy="1088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defRPr b="1" sz="7000">
                <a:solidFill>
                  <a:srgbClr val="E5B73F"/>
                </a:solidFill>
                <a:latin typeface="Arial"/>
                <a:ea typeface="Arial"/>
                <a:cs typeface="Arial"/>
                <a:sym typeface="Arial"/>
              </a:defRPr>
            </a:lvl1pPr>
          </a:lstStyle>
          <a:p>
            <a:pPr/>
            <a:r>
              <a:t>Mobile libraries in [insert area]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Mobile Libraries Day 2023 For PPT18.jpg" descr="Mobile Libraries Day 2023 For PPT18.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3" name="0,000"/>
          <p:cNvSpPr txBox="1"/>
          <p:nvPr/>
        </p:nvSpPr>
        <p:spPr>
          <a:xfrm>
            <a:off x="6573173" y="1270742"/>
            <a:ext cx="11237653" cy="5061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0">
                <a:solidFill>
                  <a:srgbClr val="3761A6"/>
                </a:solidFill>
                <a:latin typeface="Arial"/>
                <a:ea typeface="Arial"/>
                <a:cs typeface="Arial"/>
                <a:sym typeface="Arial"/>
              </a:defRPr>
            </a:lvl1pPr>
          </a:lstStyle>
          <a:p>
            <a:pPr/>
            <a:r>
              <a:t>0,000</a:t>
            </a:r>
          </a:p>
        </p:txBody>
      </p:sp>
      <p:sp>
        <p:nvSpPr>
          <p:cNvPr id="214" name="Registered mobile library users in [insert area]"/>
          <p:cNvSpPr txBox="1"/>
          <p:nvPr/>
        </p:nvSpPr>
        <p:spPr>
          <a:xfrm>
            <a:off x="2302891" y="6313741"/>
            <a:ext cx="19778217" cy="1088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defRPr b="1" sz="7000">
                <a:solidFill>
                  <a:srgbClr val="3761A6"/>
                </a:solidFill>
                <a:latin typeface="Arial"/>
                <a:ea typeface="Arial"/>
                <a:cs typeface="Arial"/>
                <a:sym typeface="Arial"/>
              </a:defRPr>
            </a:lvl1pPr>
          </a:lstStyle>
          <a:p>
            <a:pPr/>
            <a:r>
              <a:t>Registered mobile library users in [insert area]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Mobile Libraries Day 2023 For PPT19.jpg" descr="Mobile Libraries Day 2023 For PPT1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7" name="0,000"/>
          <p:cNvSpPr txBox="1"/>
          <p:nvPr/>
        </p:nvSpPr>
        <p:spPr>
          <a:xfrm>
            <a:off x="6573173" y="1270742"/>
            <a:ext cx="11237653" cy="5061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0">
                <a:solidFill>
                  <a:srgbClr val="EC5C2A"/>
                </a:solidFill>
                <a:latin typeface="Arial"/>
                <a:ea typeface="Arial"/>
                <a:cs typeface="Arial"/>
                <a:sym typeface="Arial"/>
              </a:defRPr>
            </a:lvl1pPr>
          </a:lstStyle>
          <a:p>
            <a:pPr/>
            <a:r>
              <a:t>0,000</a:t>
            </a:r>
          </a:p>
        </p:txBody>
      </p:sp>
      <p:sp>
        <p:nvSpPr>
          <p:cNvPr id="218" name="Books on board"/>
          <p:cNvSpPr txBox="1"/>
          <p:nvPr/>
        </p:nvSpPr>
        <p:spPr>
          <a:xfrm>
            <a:off x="8751614" y="6313741"/>
            <a:ext cx="6880772" cy="1088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defRPr b="1" sz="7000">
                <a:solidFill>
                  <a:srgbClr val="EC5C2A"/>
                </a:solidFill>
                <a:latin typeface="Arial"/>
                <a:ea typeface="Arial"/>
                <a:cs typeface="Arial"/>
                <a:sym typeface="Arial"/>
              </a:defRPr>
            </a:lvl1pPr>
          </a:lstStyle>
          <a:p>
            <a:pPr/>
            <a:r>
              <a:t>Books on board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Mobile Libraries Day 2023 For PPT2.jpg" descr="Mobile Libraries Day 2023 For PPT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Mobile Libraries Day 2023 For PPT17.jpg" descr="Mobile Libraries Day 2023 For PPT1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1" name="00,000"/>
          <p:cNvSpPr txBox="1"/>
          <p:nvPr/>
        </p:nvSpPr>
        <p:spPr>
          <a:xfrm>
            <a:off x="5337125" y="1270742"/>
            <a:ext cx="13709750" cy="50615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0">
                <a:solidFill>
                  <a:srgbClr val="E5B73F"/>
                </a:solidFill>
                <a:latin typeface="Arial"/>
                <a:ea typeface="Arial"/>
                <a:cs typeface="Arial"/>
                <a:sym typeface="Arial"/>
              </a:defRPr>
            </a:lvl1pPr>
          </a:lstStyle>
          <a:p>
            <a:pPr/>
            <a:r>
              <a:t>00,000</a:t>
            </a:r>
          </a:p>
        </p:txBody>
      </p:sp>
      <p:sp>
        <p:nvSpPr>
          <p:cNvPr id="222" name="Book loans on mobile libraries in 2022–23"/>
          <p:cNvSpPr txBox="1"/>
          <p:nvPr/>
        </p:nvSpPr>
        <p:spPr>
          <a:xfrm>
            <a:off x="3291079" y="6313741"/>
            <a:ext cx="17801842" cy="1088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defRPr b="1" sz="7000">
                <a:solidFill>
                  <a:srgbClr val="E5B73F"/>
                </a:solidFill>
                <a:latin typeface="Arial"/>
                <a:ea typeface="Arial"/>
                <a:cs typeface="Arial"/>
                <a:sym typeface="Arial"/>
              </a:defRPr>
            </a:lvl1pPr>
          </a:lstStyle>
          <a:p>
            <a:pPr/>
            <a:r>
              <a:t>Book loans on mobile libraries in 2022–23</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Mobile Libraries Day 2023 For PPT18.jpg" descr="Mobile Libraries Day 2023 For PPT18.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5" name="Our mobile libraries also offer:  [DVDs, audio books, information leaflets, hearing aid batteries]"/>
          <p:cNvSpPr txBox="1"/>
          <p:nvPr/>
        </p:nvSpPr>
        <p:spPr>
          <a:xfrm>
            <a:off x="2227610" y="2829120"/>
            <a:ext cx="19928781" cy="4027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8000">
                <a:solidFill>
                  <a:srgbClr val="3761A6"/>
                </a:solidFill>
                <a:latin typeface="Arial"/>
                <a:ea typeface="Arial"/>
                <a:cs typeface="Arial"/>
                <a:sym typeface="Arial"/>
              </a:defRPr>
            </a:pPr>
            <a:r>
              <a:t>Our mobile libraries also offer: </a:t>
            </a:r>
            <a:br/>
            <a:r>
              <a:t>[DVDs, audio books, information leaflets,</a:t>
            </a:r>
            <a:br/>
            <a:r>
              <a:t>hearing aid batteries]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Mobile Libraries Day 2023 For PPT19.jpg" descr="Mobile Libraries Day 2023 For PPT1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8" name="“It provides a meeting place to connect with my neighbours.”…"/>
          <p:cNvSpPr txBox="1"/>
          <p:nvPr/>
        </p:nvSpPr>
        <p:spPr>
          <a:xfrm>
            <a:off x="2856036" y="2338366"/>
            <a:ext cx="18671928" cy="50091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10000">
                <a:solidFill>
                  <a:srgbClr val="EC5C2A"/>
                </a:solidFill>
                <a:latin typeface="Arial"/>
                <a:ea typeface="Arial"/>
                <a:cs typeface="Arial"/>
                <a:sym typeface="Arial"/>
              </a:defRPr>
            </a:pPr>
            <a:r>
              <a:t>“It provides a meeting place to</a:t>
            </a:r>
            <a:br/>
            <a:r>
              <a:t>connect with my neighbours.” </a:t>
            </a:r>
          </a:p>
          <a:p>
            <a:pPr defTabSz="457200">
              <a:lnSpc>
                <a:spcPct val="120000"/>
              </a:lnSpc>
              <a:defRPr sz="10000">
                <a:solidFill>
                  <a:srgbClr val="EC5C2A"/>
                </a:solidFill>
                <a:latin typeface="Arial"/>
                <a:ea typeface="Arial"/>
                <a:cs typeface="Arial"/>
                <a:sym typeface="Arial"/>
              </a:defRPr>
            </a:pPr>
            <a:r>
              <a:t>– service user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Mobile Libraries Day 2023 For PPT17.jpg" descr="Mobile Libraries Day 2023 For PPT1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1" name="“This service has enriched my life.”…"/>
          <p:cNvSpPr txBox="1"/>
          <p:nvPr/>
        </p:nvSpPr>
        <p:spPr>
          <a:xfrm>
            <a:off x="1370545" y="3210512"/>
            <a:ext cx="21642910" cy="32648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10000">
                <a:solidFill>
                  <a:srgbClr val="E5B73F"/>
                </a:solidFill>
                <a:latin typeface="Arial"/>
                <a:ea typeface="Arial"/>
                <a:cs typeface="Arial"/>
                <a:sym typeface="Arial"/>
              </a:defRPr>
            </a:pPr>
            <a:r>
              <a:t>“This service has enriched my life.”</a:t>
            </a:r>
          </a:p>
          <a:p>
            <a:pPr defTabSz="457200">
              <a:lnSpc>
                <a:spcPct val="120000"/>
              </a:lnSpc>
              <a:defRPr sz="10000">
                <a:solidFill>
                  <a:srgbClr val="E5B73F"/>
                </a:solidFill>
                <a:latin typeface="Arial"/>
                <a:ea typeface="Arial"/>
                <a:cs typeface="Arial"/>
                <a:sym typeface="Arial"/>
              </a:defRPr>
            </a:pPr>
            <a:r>
              <a:t>– service user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Mobile Libraries Day 2023 For PPT25.jpg" descr="Mobile Libraries Day 2023 For PPT2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4" name="0,000"/>
          <p:cNvSpPr txBox="1"/>
          <p:nvPr/>
        </p:nvSpPr>
        <p:spPr>
          <a:xfrm>
            <a:off x="8702501" y="2417655"/>
            <a:ext cx="6978998" cy="31741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1600">
                <a:solidFill>
                  <a:srgbClr val="EC5C2A"/>
                </a:solidFill>
                <a:latin typeface="Arial"/>
                <a:ea typeface="Arial"/>
                <a:cs typeface="Arial"/>
                <a:sym typeface="Arial"/>
              </a:defRPr>
            </a:lvl1pPr>
          </a:lstStyle>
          <a:p>
            <a:pPr/>
            <a:r>
              <a:t>0,000</a:t>
            </a:r>
          </a:p>
        </p:txBody>
      </p:sp>
      <p:sp>
        <p:nvSpPr>
          <p:cNvPr id="235" name="Registered mobile library users"/>
          <p:cNvSpPr txBox="1"/>
          <p:nvPr/>
        </p:nvSpPr>
        <p:spPr>
          <a:xfrm>
            <a:off x="9932937" y="5934521"/>
            <a:ext cx="4518126" cy="13389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4000">
                <a:solidFill>
                  <a:srgbClr val="EC5C2A"/>
                </a:solidFill>
                <a:latin typeface="Arial"/>
                <a:ea typeface="Arial"/>
                <a:cs typeface="Arial"/>
                <a:sym typeface="Arial"/>
              </a:defRPr>
            </a:pPr>
            <a:r>
              <a:t>Registered mobile</a:t>
            </a:r>
            <a:br/>
            <a:r>
              <a:t>library users</a:t>
            </a:r>
          </a:p>
        </p:txBody>
      </p:sp>
      <p:sp>
        <p:nvSpPr>
          <p:cNvPr id="236" name="0,000"/>
          <p:cNvSpPr txBox="1"/>
          <p:nvPr/>
        </p:nvSpPr>
        <p:spPr>
          <a:xfrm>
            <a:off x="16847435" y="2443055"/>
            <a:ext cx="6978998" cy="31741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1600">
                <a:solidFill>
                  <a:srgbClr val="EC5C2A"/>
                </a:solidFill>
                <a:latin typeface="Arial"/>
                <a:ea typeface="Arial"/>
                <a:cs typeface="Arial"/>
                <a:sym typeface="Arial"/>
              </a:defRPr>
            </a:lvl1pPr>
          </a:lstStyle>
          <a:p>
            <a:pPr/>
            <a:r>
              <a:t>0,000</a:t>
            </a:r>
          </a:p>
        </p:txBody>
      </p:sp>
      <p:sp>
        <p:nvSpPr>
          <p:cNvPr id="237" name="Visits to mobile libraries in 2022–23"/>
          <p:cNvSpPr txBox="1"/>
          <p:nvPr/>
        </p:nvSpPr>
        <p:spPr>
          <a:xfrm>
            <a:off x="17865171" y="5959921"/>
            <a:ext cx="4943526" cy="13389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4000">
                <a:solidFill>
                  <a:srgbClr val="EC5B29"/>
                </a:solidFill>
                <a:latin typeface="Arial"/>
                <a:ea typeface="Arial"/>
                <a:cs typeface="Arial"/>
                <a:sym typeface="Arial"/>
              </a:defRPr>
            </a:pPr>
            <a:r>
              <a:t>Visits to mobile</a:t>
            </a:r>
            <a:br/>
            <a:r>
              <a:t>libraries in 2022–23 </a:t>
            </a:r>
          </a:p>
        </p:txBody>
      </p:sp>
      <p:sp>
        <p:nvSpPr>
          <p:cNvPr id="238" name="00"/>
          <p:cNvSpPr txBox="1"/>
          <p:nvPr/>
        </p:nvSpPr>
        <p:spPr>
          <a:xfrm>
            <a:off x="2464279" y="2434588"/>
            <a:ext cx="3165575" cy="31741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1600">
                <a:solidFill>
                  <a:srgbClr val="EC5C2A"/>
                </a:solidFill>
                <a:latin typeface="Arial"/>
                <a:ea typeface="Arial"/>
                <a:cs typeface="Arial"/>
                <a:sym typeface="Arial"/>
              </a:defRPr>
            </a:lvl1pPr>
          </a:lstStyle>
          <a:p>
            <a:pPr/>
            <a:r>
              <a:t>00</a:t>
            </a:r>
          </a:p>
        </p:txBody>
      </p:sp>
      <p:sp>
        <p:nvSpPr>
          <p:cNvPr id="239" name="Mobile libraries in [insert area]"/>
          <p:cNvSpPr txBox="1"/>
          <p:nvPr/>
        </p:nvSpPr>
        <p:spPr>
          <a:xfrm>
            <a:off x="1830420" y="5951454"/>
            <a:ext cx="4433293" cy="13389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4000">
                <a:solidFill>
                  <a:srgbClr val="EC5C2A"/>
                </a:solidFill>
                <a:latin typeface="Arial"/>
                <a:ea typeface="Arial"/>
                <a:cs typeface="Arial"/>
                <a:sym typeface="Arial"/>
              </a:defRPr>
            </a:pPr>
            <a:r>
              <a:t>Mobile libraries in</a:t>
            </a:r>
            <a:br/>
            <a:r>
              <a:t>[insert area]</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Mobile Libraries Day 2023 For PPT26.jpg" descr="Mobile Libraries Day 2023 For PPT2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42" name="00"/>
          <p:cNvSpPr txBox="1"/>
          <p:nvPr/>
        </p:nvSpPr>
        <p:spPr>
          <a:xfrm>
            <a:off x="18703346" y="2434588"/>
            <a:ext cx="3165576" cy="31741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1600">
                <a:solidFill>
                  <a:srgbClr val="E5B73F"/>
                </a:solidFill>
                <a:latin typeface="Arial"/>
                <a:ea typeface="Arial"/>
                <a:cs typeface="Arial"/>
                <a:sym typeface="Arial"/>
              </a:defRPr>
            </a:lvl1pPr>
          </a:lstStyle>
          <a:p>
            <a:pPr/>
            <a:r>
              <a:t>00</a:t>
            </a:r>
          </a:p>
        </p:txBody>
      </p:sp>
      <p:sp>
        <p:nvSpPr>
          <p:cNvPr id="243" name="Mobile libraries in [insert area]"/>
          <p:cNvSpPr txBox="1"/>
          <p:nvPr/>
        </p:nvSpPr>
        <p:spPr>
          <a:xfrm>
            <a:off x="18069487" y="5951454"/>
            <a:ext cx="4433293" cy="13389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4000">
                <a:solidFill>
                  <a:srgbClr val="E5B73F"/>
                </a:solidFill>
                <a:latin typeface="Arial"/>
                <a:ea typeface="Arial"/>
                <a:cs typeface="Arial"/>
                <a:sym typeface="Arial"/>
              </a:defRPr>
            </a:pPr>
            <a:r>
              <a:t>Mobile libraries in</a:t>
            </a:r>
            <a:br/>
            <a:r>
              <a:t>[insert area]</a:t>
            </a:r>
          </a:p>
        </p:txBody>
      </p:sp>
      <p:sp>
        <p:nvSpPr>
          <p:cNvPr id="244" name="0,000"/>
          <p:cNvSpPr txBox="1"/>
          <p:nvPr/>
        </p:nvSpPr>
        <p:spPr>
          <a:xfrm>
            <a:off x="472901" y="2417655"/>
            <a:ext cx="6978998" cy="31741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1600">
                <a:solidFill>
                  <a:srgbClr val="E5B73F"/>
                </a:solidFill>
                <a:latin typeface="Arial"/>
                <a:ea typeface="Arial"/>
                <a:cs typeface="Arial"/>
                <a:sym typeface="Arial"/>
              </a:defRPr>
            </a:lvl1pPr>
          </a:lstStyle>
          <a:p>
            <a:pPr/>
            <a:r>
              <a:t>0,000</a:t>
            </a:r>
          </a:p>
        </p:txBody>
      </p:sp>
      <p:sp>
        <p:nvSpPr>
          <p:cNvPr id="245" name="Books on board"/>
          <p:cNvSpPr txBox="1"/>
          <p:nvPr/>
        </p:nvSpPr>
        <p:spPr>
          <a:xfrm>
            <a:off x="1971972" y="6275759"/>
            <a:ext cx="3980856" cy="6564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defRPr b="1" sz="4000">
                <a:solidFill>
                  <a:srgbClr val="E5B73F"/>
                </a:solidFill>
                <a:latin typeface="Arial"/>
                <a:ea typeface="Arial"/>
                <a:cs typeface="Arial"/>
                <a:sym typeface="Arial"/>
              </a:defRPr>
            </a:lvl1pPr>
          </a:lstStyle>
          <a:p>
            <a:pPr/>
            <a:r>
              <a:t>Books on board</a:t>
            </a:r>
          </a:p>
        </p:txBody>
      </p:sp>
      <p:sp>
        <p:nvSpPr>
          <p:cNvPr id="246" name="0,000"/>
          <p:cNvSpPr txBox="1"/>
          <p:nvPr/>
        </p:nvSpPr>
        <p:spPr>
          <a:xfrm>
            <a:off x="8617835" y="2443055"/>
            <a:ext cx="6978998" cy="31741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1600">
                <a:solidFill>
                  <a:srgbClr val="E5B73F"/>
                </a:solidFill>
                <a:latin typeface="Arial"/>
                <a:ea typeface="Arial"/>
                <a:cs typeface="Arial"/>
                <a:sym typeface="Arial"/>
              </a:defRPr>
            </a:lvl1pPr>
          </a:lstStyle>
          <a:p>
            <a:pPr/>
            <a:r>
              <a:t>0,000</a:t>
            </a:r>
          </a:p>
        </p:txBody>
      </p:sp>
      <p:sp>
        <p:nvSpPr>
          <p:cNvPr id="247" name="Book loans on mobile…"/>
          <p:cNvSpPr txBox="1"/>
          <p:nvPr/>
        </p:nvSpPr>
        <p:spPr>
          <a:xfrm>
            <a:off x="9411213" y="5959921"/>
            <a:ext cx="5392242" cy="13389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lnSpc>
                <a:spcPct val="120000"/>
              </a:lnSpc>
              <a:defRPr b="1" sz="4000">
                <a:solidFill>
                  <a:srgbClr val="E5B73F"/>
                </a:solidFill>
                <a:latin typeface="Arial"/>
                <a:ea typeface="Arial"/>
                <a:cs typeface="Arial"/>
                <a:sym typeface="Arial"/>
              </a:defRPr>
            </a:pPr>
            <a:r>
              <a:t>Book loans on mobile</a:t>
            </a:r>
          </a:p>
          <a:p>
            <a:pPr defTabSz="457200">
              <a:lnSpc>
                <a:spcPct val="120000"/>
              </a:lnSpc>
              <a:defRPr b="1" sz="4000">
                <a:solidFill>
                  <a:srgbClr val="E5B73F"/>
                </a:solidFill>
                <a:latin typeface="Arial"/>
                <a:ea typeface="Arial"/>
                <a:cs typeface="Arial"/>
                <a:sym typeface="Arial"/>
              </a:defRPr>
            </a:pPr>
            <a:r>
              <a:t>libraries in 2022-23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Mobile Libraries Day 2023 For PPT3.jpg" descr="Mobile Libraries Day 2023 For PPT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Mobile Libraries Day 2023 For PPT4.jpg" descr="Mobile Libraries Day 2023 For PPT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Mobile Libraries Day 2023 For PPT5.jpg" descr="Mobile Libraries Day 2023 For PPT5.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Mobile Libraries Day 2023 For PPT6.jpg" descr="Mobile Libraries Day 2023 For PPT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2" name="www.scottishlibraries.org/media/2343/slic-libraries-on-the-move-report.pdf"/>
          <p:cNvSpPr txBox="1"/>
          <p:nvPr/>
        </p:nvSpPr>
        <p:spPr>
          <a:xfrm>
            <a:off x="12793356" y="5068052"/>
            <a:ext cx="10057954"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u="sng">
                <a:latin typeface="Arial"/>
                <a:ea typeface="Arial"/>
                <a:cs typeface="Arial"/>
                <a:sym typeface="Arial"/>
                <a:hlinkClick r:id="rId3" invalidUrl="" action="" tgtFrame="" tooltip="" history="1" highlightClick="0" endSnd="0"/>
              </a:defRPr>
            </a:lvl1pPr>
          </a:lstStyle>
          <a:p>
            <a:pPr>
              <a:defRPr u="none"/>
            </a:pPr>
            <a:r>
              <a:rPr u="sng">
                <a:hlinkClick r:id="rId3" invalidUrl="" action="" tgtFrame="" tooltip="" history="1" highlightClick="0" endSnd="0"/>
              </a:rPr>
              <a:t>www.scottishlibraries.org/media/2343/slic-libraries-on-the-move-report.pdf</a:t>
            </a:r>
          </a:p>
        </p:txBody>
      </p:sp>
      <p:sp>
        <p:nvSpPr>
          <p:cNvPr id="163" name="www.scottishlibraries.org/media/3462/slic-public-library-strategydigital_final.pdf"/>
          <p:cNvSpPr txBox="1"/>
          <p:nvPr/>
        </p:nvSpPr>
        <p:spPr>
          <a:xfrm>
            <a:off x="12793356" y="6507385"/>
            <a:ext cx="10719049"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u="sng">
                <a:latin typeface="Arial"/>
                <a:ea typeface="Arial"/>
                <a:cs typeface="Arial"/>
                <a:sym typeface="Arial"/>
                <a:hlinkClick r:id="rId4" invalidUrl="" action="" tgtFrame="" tooltip="" history="1" highlightClick="0" endSnd="0"/>
              </a:defRPr>
            </a:lvl1pPr>
          </a:lstStyle>
          <a:p>
            <a:pPr>
              <a:defRPr u="none"/>
            </a:pPr>
            <a:r>
              <a:rPr u="sng">
                <a:hlinkClick r:id="rId4" invalidUrl="" action="" tgtFrame="" tooltip="" history="1" highlightClick="0" endSnd="0"/>
              </a:rPr>
              <a:t>www.scottishlibraries.org/media/3462/slic-public-library-strategydigital_final.pdf</a:t>
            </a:r>
          </a:p>
        </p:txBody>
      </p:sp>
      <p:sp>
        <p:nvSpPr>
          <p:cNvPr id="164" name="www.scottishlibraries.org/media/2110/vibrant-libraries-thriving-schools.pdf"/>
          <p:cNvSpPr txBox="1"/>
          <p:nvPr/>
        </p:nvSpPr>
        <p:spPr>
          <a:xfrm>
            <a:off x="12793356" y="8399685"/>
            <a:ext cx="10018664"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u="sng">
                <a:latin typeface="Arial"/>
                <a:ea typeface="Arial"/>
                <a:cs typeface="Arial"/>
                <a:sym typeface="Arial"/>
                <a:hlinkClick r:id="rId5" invalidUrl="" action="" tgtFrame="" tooltip="" history="1" highlightClick="0" endSnd="0"/>
              </a:defRPr>
            </a:lvl1pPr>
          </a:lstStyle>
          <a:p>
            <a:pPr>
              <a:defRPr u="none"/>
            </a:pPr>
            <a:r>
              <a:rPr u="sng">
                <a:hlinkClick r:id="rId5" invalidUrl="" action="" tgtFrame="" tooltip="" history="1" highlightClick="0" endSnd="0"/>
              </a:rPr>
              <a:t>www.scottishlibraries.org/media/2110/vibrant-libraries-thriving-schools.pdf</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Mobile Libraries Day 2023 For PPT7.jpg" descr="Mobile Libraries Day 2023 For PPT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Mobile Libraries Day 2023 For PPT8.jpg" descr="Mobile Libraries Day 2023 For PPT8.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Mobile Libraries Day 2023 For PPT9.jpg" descr="Mobile Libraries Day 2023 For PPT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